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1"/>
    <p:sldMasterId id="2147483847" r:id="rId2"/>
    <p:sldMasterId id="2147483859" r:id="rId3"/>
    <p:sldMasterId id="2147483871" r:id="rId4"/>
    <p:sldMasterId id="2147483883" r:id="rId5"/>
    <p:sldMasterId id="2147483895" r:id="rId6"/>
    <p:sldMasterId id="2147483907" r:id="rId7"/>
  </p:sldMasterIdLst>
  <p:notesMasterIdLst>
    <p:notesMasterId r:id="rId17"/>
  </p:notesMasterIdLst>
  <p:handoutMasterIdLst>
    <p:handoutMasterId r:id="rId18"/>
  </p:handoutMasterIdLst>
  <p:sldIdLst>
    <p:sldId id="289" r:id="rId8"/>
    <p:sldId id="290" r:id="rId9"/>
    <p:sldId id="301" r:id="rId10"/>
    <p:sldId id="291" r:id="rId11"/>
    <p:sldId id="308" r:id="rId12"/>
    <p:sldId id="311" r:id="rId13"/>
    <p:sldId id="310" r:id="rId14"/>
    <p:sldId id="303" r:id="rId15"/>
    <p:sldId id="274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79" autoAdjust="0"/>
    <p:restoredTop sz="91358"/>
  </p:normalViewPr>
  <p:slideViewPr>
    <p:cSldViewPr snapToGrid="0" snapToObjects="1">
      <p:cViewPr varScale="1">
        <p:scale>
          <a:sx n="111" d="100"/>
          <a:sy n="111" d="100"/>
        </p:scale>
        <p:origin x="19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8/16/18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381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07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6D901-B19D-1E48-8D5D-E640F52BF0A9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15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C2137-F026-EE43-A641-97E2D7BA8991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9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AF83D-E6BC-8645-93DB-A779CFD4FCB5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36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A14C1-B6B6-D441-BD7A-B0007C3E4E77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2" descr="EV3Lessons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0896" y="400415"/>
            <a:ext cx="7741243" cy="287532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43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C3EE6-5ACE-6C4E-84EE-BBA870F3BFCD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46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DF19E-A09E-3F4B-83B6-A4C676690D21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</p:spTree>
    <p:extLst>
      <p:ext uri="{BB962C8B-B14F-4D97-AF65-F5344CB8AC3E}">
        <p14:creationId xmlns:p14="http://schemas.microsoft.com/office/powerpoint/2010/main" val="3494074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FDBDD-E83A-EB4F-BFC2-8CC76FD0F304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153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D3931-236A-F149-9D26-CB807FA9F50D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54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67A24-269E-064D-B9E9-D346B4549DCA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8C61D-286D-494E-8965-5211B1F62084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472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AC165-8276-2D43-9A19-F9F684A69863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55502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1E3C8-DCDC-5845-9CA7-B9491767392D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32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E1F6-AAA8-084A-8258-E2453B05159A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3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8E913-6633-9346-853B-9390D848EFD1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591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DF197-197C-5C46-A109-F903B4AB1508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FCB95-A925-4044-965A-B55CC8CB946F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38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3A4D4-8618-5346-80B4-BD408EA4E44A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860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26DB9-C8D1-1D45-8394-C8391CF7ACDC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129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EBD8F-D1C7-2942-91C7-65FFAA27BA41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51152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E8CA9-0635-434A-873B-ADB93367DF62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9232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D5F3-BA69-A44F-A30F-568DD77855AA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25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82B98-9CD4-104C-9494-443D8CE4BF22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9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D6E06-CD19-314A-9B3B-5976F43007BD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</p:spTree>
    <p:extLst>
      <p:ext uri="{BB962C8B-B14F-4D97-AF65-F5344CB8AC3E}">
        <p14:creationId xmlns:p14="http://schemas.microsoft.com/office/powerpoint/2010/main" val="8006119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2E6C-32E0-DF4E-8DBB-F1FF2794E5D3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462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DB9AD-504F-0640-A1D8-565890D1516D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968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6E80A-5F72-1C40-B86B-4C3900E17363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333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F33E0-6534-7140-A858-1908ECEFAC9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5974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D76D1-66AC-5F41-8F27-EBCA90753E29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32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2788-8984-714F-BF17-45299C5A8EE4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81522" y="6269672"/>
            <a:ext cx="642303" cy="365125"/>
          </a:xfr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8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F5EE-DDCE-4741-9359-AE3C125207F6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</p:spTree>
    <p:extLst>
      <p:ext uri="{BB962C8B-B14F-4D97-AF65-F5344CB8AC3E}">
        <p14:creationId xmlns:p14="http://schemas.microsoft.com/office/powerpoint/2010/main" val="4355188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8D468-3D36-FB47-8A65-5CB9766A4227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9339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B691-9CE4-884A-BCB7-B2670CCA7F42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20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1CE0D-F51C-E44C-B983-57B09EC766B7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98BEC-1245-664F-B2A0-8657D2CCB8DB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17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C2DAA-F923-774C-89C1-77D4FC85AF18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3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35033-7BB3-A34A-B116-E04943886D36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01254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150B2-31CC-FE45-A6DB-192A5A538ED8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012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1747E-E6DC-A643-9974-BF336F8B0B7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114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DDA8E-01A9-A340-AE80-05B5EF4CFBD9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2378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2517" y="3427224"/>
            <a:ext cx="6858000" cy="914400"/>
          </a:xfrm>
        </p:spPr>
        <p:txBody>
          <a:bodyPr/>
          <a:lstStyle>
            <a:lvl1pPr marL="0" indent="0" algn="ctr">
              <a:buNone/>
              <a:defRPr b="0" cap="none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400D5-0AB7-314B-8E70-EFA9868896D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92875"/>
            <a:ext cx="3945988" cy="282095"/>
          </a:xfr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84242" y="6341733"/>
            <a:ext cx="58831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502903" y="5741850"/>
            <a:ext cx="8117227" cy="602769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pPr algn="ctr"/>
            <a:r>
              <a:rPr lang="en-US" sz="3200" dirty="0"/>
              <a:t>BEGINNER PROGRAMMING LESSON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078568" y="4119917"/>
            <a:ext cx="4965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By Sanjay and Arvind </a:t>
            </a:r>
            <a:r>
              <a:rPr lang="en-US" dirty="0" err="1"/>
              <a:t>Seshan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8959041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23137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2" name="Picture 21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3F2940E-D6B0-4889-82D3-031E7DE99E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25" y="88749"/>
            <a:ext cx="8277216" cy="303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208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45474" cy="4373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1E82D-75AC-534C-AD9D-7A86F3F09A87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7383" y="6376457"/>
            <a:ext cx="627256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328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28ABF-861A-8E46-8D6A-F5392FF6ADC7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</p:spTree>
    <p:extLst>
      <p:ext uri="{BB962C8B-B14F-4D97-AF65-F5344CB8AC3E}">
        <p14:creationId xmlns:p14="http://schemas.microsoft.com/office/powerpoint/2010/main" val="127229131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74800"/>
            <a:ext cx="387752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6923" y="1574800"/>
            <a:ext cx="381575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02AA4-DB71-7444-9B8B-D7E7426A53F5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90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50D7-6EC1-2E4F-B492-254E43F9C16C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2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552C-E85B-3E47-A11C-3E6EF654E5FC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606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D5DB7-14DD-1742-877C-C37A9CF5E738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5570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0C26-0C41-EF4A-A95A-F78FCA6C384D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993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099CA-46B7-1841-885C-0E593202337B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932270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721FD-A99E-5B45-9189-1B26BBB582BE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7170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D7AEF-B989-9D4B-90A8-9A45ED87804C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891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7BFD8-17F6-404A-93AC-37D4A43E71DD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300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0518-AEDB-9042-A59D-9306A0E5C1BB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12596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BCAA-FFA9-B847-BC7B-959087DAD70D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459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1AE5-5834-E148-B348-8AE15CA78AA7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3472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946F5-E79F-7541-84D9-7195309FB048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359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56F8F-F77B-1348-8970-85FE10883964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5459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86FF7-EE9C-C844-8248-BC6449CC092B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13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20117-DA08-3F4D-9111-32965B8A6FC8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9582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4CC6-6D3D-3248-AB1D-D519A6543BDF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9518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D45D3-26F5-F844-A226-0E1C64BA0D5A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5243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0AF0E-6FBB-6C48-90C1-7AA8CE1CBF56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6697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228FD-AC69-E246-8C5E-71C827B9426D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484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1E0F8-9FFE-604E-9B61-F33978004BB5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02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563880"/>
            <a:ext cx="8240108" cy="568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2" y="3936453"/>
            <a:ext cx="7989752" cy="1033133"/>
          </a:xfrm>
          <a:ln>
            <a:noFill/>
          </a:ln>
          <a:effectLst/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5175772"/>
            <a:ext cx="7989752" cy="590321"/>
          </a:xfrm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831C8EE-199B-5647-94C9-1193531D0FDF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F616B7-DEEB-9444-924A-B1B00F6704D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" y="563880"/>
            <a:ext cx="8488680" cy="291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25345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81810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967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91" y="1505583"/>
            <a:ext cx="8238707" cy="4353215"/>
          </a:xfrm>
        </p:spPr>
        <p:txBody>
          <a:bodyPr anchor="t"/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E510904-FE82-B349-843E-834D82D5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392242"/>
            <a:ext cx="21336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52F68A-F7FC-8C41-863B-0B7FD4876514}" type="datetime1">
              <a:rPr lang="en-US" smtClean="0"/>
              <a:t>8/16/18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48965D5-4E22-4D4C-B0D3-4AEC70083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387916"/>
            <a:ext cx="487058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5AB5AFF-5E76-4041-B3D5-669547C07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392242"/>
            <a:ext cx="770468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3625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2362C45-CC3C-1C41-89EF-9E39AB823873}"/>
              </a:ext>
            </a:extLst>
          </p:cNvPr>
          <p:cNvSpPr txBox="1">
            <a:spLocks/>
          </p:cNvSpPr>
          <p:nvPr/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Last Edit: </a:t>
            </a:r>
            <a:fld id="{B61BEF0D-F0BB-DE4B-95CE-6DB70DBA9567}" type="datetimeFigureOut">
              <a:rPr lang="en-US" smtClean="0"/>
              <a:pPr/>
              <a:t>8/16/18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9E8FBED-B055-2A4A-8E32-9CB6B48C25B3}"/>
              </a:ext>
            </a:extLst>
          </p:cNvPr>
          <p:cNvSpPr txBox="1">
            <a:spLocks/>
          </p:cNvSpPr>
          <p:nvPr/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900" kern="1200" cap="all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Copyright 2018, FLL TUTORIALS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AA884034-3EBB-704E-AFCD-9611BBBEBA37}"/>
              </a:ext>
            </a:extLst>
          </p:cNvPr>
          <p:cNvSpPr txBox="1">
            <a:spLocks/>
          </p:cNvSpPr>
          <p:nvPr/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22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D1E66-E4B4-6442-9D69-AF3DDBB4C3CD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2760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FDF99CF6-C0D3-764E-8640-3AA332499179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38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53CAD65A-66B4-3748-B3A7-AD2DA178D4F1}" type="datetime1">
              <a:rPr lang="en-US" smtClean="0"/>
              <a:t>8/16/18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130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A78FDD3C-E469-9849-8644-BA4F4F75C4F2}" type="datetime1">
              <a:rPr lang="en-US" smtClean="0"/>
              <a:t>8/16/18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4619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EB7ADB6A-016E-C74D-A3A4-9B9D821C0D93}" type="datetime1">
              <a:rPr lang="en-US" smtClean="0"/>
              <a:t>8/16/18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2144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6EDF31A-707B-4E4E-BBC8-74B1EC058E3A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4782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9025EB58-BFE1-A044-95A9-5C545242BAE9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83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/>
          <a:lstStyle/>
          <a:p>
            <a:fld id="{2E5B6FFD-9073-564C-8EC3-A9A991AC922B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11852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1059CF4-F881-6240-AEBC-2B610724F2BC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2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CE6A2-182E-3A4F-B61C-D113A9A55AF9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41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BADBA-88B3-1542-AE29-63ECA084D44C}" type="datetime1">
              <a:rPr lang="en-US" smtClean="0"/>
              <a:t>8/16/18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23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D90815C-964A-584E-A0DD-FF75346BC3E4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60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DFCA074-BB2C-F641-8E60-1ABF5D463D05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8904666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08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F782C-76A8-4240-92C6-63887554646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61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E4E9DF3D-910D-2C49-948E-7EC5425F7092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523" y="6354445"/>
            <a:ext cx="7036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8996106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891238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8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45474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251394C-302E-1D4C-81F9-5FA15E9A913E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7026" y="6358106"/>
            <a:ext cx="666974" cy="365125"/>
          </a:xfrm>
          <a:prstGeom prst="rect">
            <a:avLst/>
          </a:prstGeom>
        </p:spPr>
        <p:txBody>
          <a:bodyPr/>
          <a:lstStyle/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996105" y="2895600"/>
            <a:ext cx="147895" cy="39624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8959042" y="0"/>
            <a:ext cx="184958" cy="28956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917192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006" y="2895600"/>
            <a:ext cx="147895" cy="3962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520" y="0"/>
            <a:ext cx="184958" cy="28956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4770" y="0"/>
            <a:ext cx="9144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1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7E4B4-D9A9-584A-A43D-FA61735834C6}" type="datetime1">
              <a:rPr lang="en-US" smtClean="0"/>
              <a:t>8/16/18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2E464-3EB8-43C8-8768-9E2AD4F49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959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AE8D72-8133-BD4C-9ABB-B6CCBBAC2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59327" y="639224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EF6CBCF-BE29-1D4E-B691-0E41BD518F1B}" type="datetime1">
              <a:rPr lang="en-US" smtClean="0"/>
              <a:t>8/16/18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AB9BFBD-8489-AA40-9E3F-B3F63A8BD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1192" y="6387916"/>
            <a:ext cx="4870585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© 2018, FLL Tutorials, Last Edit 8/11/2018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04709EF-0344-434E-8D31-15D41ADEE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00476" y="6392242"/>
            <a:ext cx="77046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DBC7FC8-25FB-FC45-8177-2B991DA67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v3lesson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5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hyperlink" Target="http://www.flltutorial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Lesson 1: </a:t>
            </a:r>
            <a:br>
              <a:rPr lang="en-US" dirty="0"/>
            </a:br>
            <a:r>
              <a:rPr lang="en-US" dirty="0"/>
              <a:t>Introduction to </a:t>
            </a:r>
            <a:r>
              <a:rPr lang="en-US" dirty="0" err="1"/>
              <a:t>NAvigation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Seshan brothers</a:t>
            </a:r>
          </a:p>
        </p:txBody>
      </p:sp>
    </p:spTree>
    <p:extLst>
      <p:ext uri="{BB962C8B-B14F-4D97-AF65-F5344CB8AC3E}">
        <p14:creationId xmlns:p14="http://schemas.microsoft.com/office/powerpoint/2010/main" val="60195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navigation in FIRST LEGO League?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8236226" cy="4373563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is getting your robot from base to where it needs to be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Navigation needs to be both reliable and repeatable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To accomplish this, you need to learn several strategies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E5BEF9-DBC8-5649-9D2A-C5F79D3355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762" y="2969074"/>
            <a:ext cx="5226965" cy="281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1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reliably in FIRST LEGO League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318"/>
            <a:ext cx="3160643" cy="437356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Good navigation will use some or all of these techniques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in Base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Wall following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lines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walls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Aligning on mission models</a:t>
            </a:r>
          </a:p>
          <a:p>
            <a:pPr marL="666900" lvl="1" indent="-342900">
              <a:buFont typeface="Arial" charset="0"/>
              <a:buChar char="•"/>
            </a:pPr>
            <a:r>
              <a:rPr lang="en-US" sz="2000" dirty="0"/>
              <a:t>Line following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653ADD-AF4B-CC41-9FD8-115D7401E8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6217" y="2540810"/>
            <a:ext cx="5226965" cy="281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70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4CF08D7-E4C4-6F4A-B952-2E6A9106D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Let’s say we want to go from base to the mission marked with the pink circle.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can you do to get there reliably?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93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3CECA86-C1AB-034F-BABF-72AA8F349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55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Selecting a route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There may be more than one path to get to the destination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What would it take to make the red or yellow path reliable?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5355" y="3566160"/>
            <a:ext cx="7503" cy="164857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616C17-2230-7F4C-8340-5E7E3B06A453}"/>
              </a:ext>
            </a:extLst>
          </p:cNvPr>
          <p:cNvCxnSpPr>
            <a:cxnSpLocks/>
          </p:cNvCxnSpPr>
          <p:nvPr/>
        </p:nvCxnSpPr>
        <p:spPr>
          <a:xfrm>
            <a:off x="1404730" y="564454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C9536C-195E-5449-8851-FAA2BBD5D922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00622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95DA256-27CC-3541-9B5B-CA2A092CCC1D}"/>
              </a:ext>
            </a:extLst>
          </p:cNvPr>
          <p:cNvCxnSpPr>
            <a:cxnSpLocks/>
          </p:cNvCxnSpPr>
          <p:nvPr/>
        </p:nvCxnSpPr>
        <p:spPr>
          <a:xfrm flipH="1">
            <a:off x="6116320" y="3638323"/>
            <a:ext cx="108419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86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95D001F-EC4B-1F4A-BE5E-98D9A6E62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777" y="2632478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(Yellow)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Look for places that the robot can accurately position or orient itself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/>
              <a:t>You may need to add extra moves to make it possible to position the robot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>
            <a:cxnSpLocks/>
          </p:cNvCxnSpPr>
          <p:nvPr/>
        </p:nvCxnSpPr>
        <p:spPr>
          <a:xfrm>
            <a:off x="1404730" y="5380383"/>
            <a:ext cx="566663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V="1">
            <a:off x="7200511" y="3638323"/>
            <a:ext cx="0" cy="23255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2BAC643-D482-0943-B087-0B80F01AD8BB}"/>
              </a:ext>
            </a:extLst>
          </p:cNvPr>
          <p:cNvCxnSpPr>
            <a:cxnSpLocks/>
          </p:cNvCxnSpPr>
          <p:nvPr/>
        </p:nvCxnSpPr>
        <p:spPr>
          <a:xfrm flipH="1">
            <a:off x="5785198" y="3638323"/>
            <a:ext cx="141531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785436-B8C2-E14F-B7C2-842AE16CCBA7}"/>
              </a:ext>
            </a:extLst>
          </p:cNvPr>
          <p:cNvCxnSpPr>
            <a:cxnSpLocks/>
          </p:cNvCxnSpPr>
          <p:nvPr/>
        </p:nvCxnSpPr>
        <p:spPr>
          <a:xfrm>
            <a:off x="7068430" y="5522623"/>
            <a:ext cx="0" cy="54289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211C567-A976-EE4D-B422-C5571B52F480}"/>
              </a:ext>
            </a:extLst>
          </p:cNvPr>
          <p:cNvSpPr txBox="1"/>
          <p:nvPr/>
        </p:nvSpPr>
        <p:spPr>
          <a:xfrm>
            <a:off x="4179375" y="569271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Wall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91A9A4-5D31-BB46-9904-41E2FBC4061A}"/>
              </a:ext>
            </a:extLst>
          </p:cNvPr>
          <p:cNvSpPr txBox="1"/>
          <p:nvPr/>
        </p:nvSpPr>
        <p:spPr>
          <a:xfrm>
            <a:off x="7200509" y="5522623"/>
            <a:ext cx="1283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94C39B-9590-DE40-929B-E651D6A4AF48}"/>
              </a:ext>
            </a:extLst>
          </p:cNvPr>
          <p:cNvSpPr txBox="1"/>
          <p:nvPr/>
        </p:nvSpPr>
        <p:spPr>
          <a:xfrm>
            <a:off x="5222680" y="312985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85229A-4210-8D45-A250-7F6A7F3892C8}"/>
              </a:ext>
            </a:extLst>
          </p:cNvPr>
          <p:cNvSpPr txBox="1"/>
          <p:nvPr/>
        </p:nvSpPr>
        <p:spPr>
          <a:xfrm>
            <a:off x="7119182" y="3476895"/>
            <a:ext cx="1364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C59C69-366D-1D4B-B1C7-3F1E69AA9186}"/>
              </a:ext>
            </a:extLst>
          </p:cNvPr>
          <p:cNvSpPr txBox="1"/>
          <p:nvPr/>
        </p:nvSpPr>
        <p:spPr>
          <a:xfrm>
            <a:off x="4758932" y="499327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2763997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1BD9B85-C0FB-BF4F-B0FD-809515CD0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877" y="2630947"/>
            <a:ext cx="7240025" cy="35114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Solution (RED)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28775"/>
            <a:ext cx="8209721" cy="756616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dirty="0"/>
              <a:t>Different paths may have more opportunities for alignment or introduce obstacles (e.g. a ramp) that make your position less predictable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728BE5D-E362-B74E-B714-B653AF6F3157}"/>
              </a:ext>
            </a:extLst>
          </p:cNvPr>
          <p:cNvSpPr/>
          <p:nvPr/>
        </p:nvSpPr>
        <p:spPr>
          <a:xfrm>
            <a:off x="5642868" y="3800061"/>
            <a:ext cx="738054" cy="622852"/>
          </a:xfrm>
          <a:prstGeom prst="ellipse">
            <a:avLst/>
          </a:prstGeom>
          <a:noFill/>
          <a:ln w="76200">
            <a:solidFill>
              <a:srgbClr val="FF3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02F607-B4C3-D444-BE0B-5EEC385A3C8F}"/>
              </a:ext>
            </a:extLst>
          </p:cNvPr>
          <p:cNvCxnSpPr/>
          <p:nvPr/>
        </p:nvCxnSpPr>
        <p:spPr>
          <a:xfrm>
            <a:off x="1404730" y="5380383"/>
            <a:ext cx="3578087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68AC1A-80D1-F44C-A9FD-2485AD60A79D}"/>
              </a:ext>
            </a:extLst>
          </p:cNvPr>
          <p:cNvCxnSpPr>
            <a:cxnSpLocks/>
          </p:cNvCxnSpPr>
          <p:nvPr/>
        </p:nvCxnSpPr>
        <p:spPr>
          <a:xfrm flipH="1" flipV="1">
            <a:off x="4981472" y="2712720"/>
            <a:ext cx="11385" cy="250201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5F02A5E-ADD3-5748-BDDF-9AADE471B688}"/>
              </a:ext>
            </a:extLst>
          </p:cNvPr>
          <p:cNvCxnSpPr>
            <a:cxnSpLocks/>
          </p:cNvCxnSpPr>
          <p:nvPr/>
        </p:nvCxnSpPr>
        <p:spPr>
          <a:xfrm>
            <a:off x="5135217" y="2712720"/>
            <a:ext cx="0" cy="9855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EA78F0-50C0-EC4E-97B3-8C85B137FF34}"/>
              </a:ext>
            </a:extLst>
          </p:cNvPr>
          <p:cNvCxnSpPr>
            <a:cxnSpLocks/>
          </p:cNvCxnSpPr>
          <p:nvPr/>
        </p:nvCxnSpPr>
        <p:spPr>
          <a:xfrm>
            <a:off x="5242560" y="3698240"/>
            <a:ext cx="87376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188C33-60B1-254D-BE5A-C7DEF6E81830}"/>
              </a:ext>
            </a:extLst>
          </p:cNvPr>
          <p:cNvSpPr txBox="1"/>
          <p:nvPr/>
        </p:nvSpPr>
        <p:spPr>
          <a:xfrm>
            <a:off x="3803030" y="5449784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Line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856281-0B1D-B744-9868-BCBD34BBBE69}"/>
              </a:ext>
            </a:extLst>
          </p:cNvPr>
          <p:cNvSpPr txBox="1"/>
          <p:nvPr/>
        </p:nvSpPr>
        <p:spPr>
          <a:xfrm>
            <a:off x="4783255" y="3246082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Line Follow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EB889-3F2C-AF4B-9FA7-9063E3C6C2C3}"/>
              </a:ext>
            </a:extLst>
          </p:cNvPr>
          <p:cNvSpPr txBox="1"/>
          <p:nvPr/>
        </p:nvSpPr>
        <p:spPr>
          <a:xfrm>
            <a:off x="3671186" y="3361376"/>
            <a:ext cx="1309861" cy="646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model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01B5D8-418B-3747-974E-F5E1FFB19A86}"/>
              </a:ext>
            </a:extLst>
          </p:cNvPr>
          <p:cNvSpPr txBox="1"/>
          <p:nvPr/>
        </p:nvSpPr>
        <p:spPr>
          <a:xfrm>
            <a:off x="3759025" y="2468217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Align on the Wall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0A267-523F-314A-B0E1-C05B5BAD4F6F}"/>
              </a:ext>
            </a:extLst>
          </p:cNvPr>
          <p:cNvSpPr txBox="1"/>
          <p:nvPr/>
        </p:nvSpPr>
        <p:spPr>
          <a:xfrm>
            <a:off x="2972560" y="4916860"/>
            <a:ext cx="225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Move Until Line</a:t>
            </a:r>
          </a:p>
        </p:txBody>
      </p:sp>
    </p:spTree>
    <p:extLst>
      <p:ext uri="{BB962C8B-B14F-4D97-AF65-F5344CB8AC3E}">
        <p14:creationId xmlns:p14="http://schemas.microsoft.com/office/powerpoint/2010/main" val="565058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4BD3B-40A4-FC4A-BC39-616C1A9D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</a:t>
            </a:r>
            <a:r>
              <a:rPr lang="en-US" dirty="0" err="1"/>
              <a:t>NExt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238C2-21FF-634E-BE9F-80A3E9E0E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1" y="1505584"/>
            <a:ext cx="8191083" cy="185107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Let’s learn some building and programming techniques to achieve each of these strategies</a:t>
            </a:r>
          </a:p>
          <a:p>
            <a:r>
              <a:rPr lang="en-US" dirty="0"/>
              <a:t>As you go through the lessons think about how your team can apply the technique to this year’s Challenge.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C9150F-DBF5-7847-99CC-4B800B99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2421AB-2E70-564F-860B-1BDD83A6D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468" y="3120743"/>
            <a:ext cx="57912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68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800" dirty="0"/>
              <a:t>This tutorial was created by Sanjay </a:t>
            </a:r>
            <a:r>
              <a:rPr lang="en-US" sz="2800" dirty="0" err="1"/>
              <a:t>Seshan</a:t>
            </a:r>
            <a:r>
              <a:rPr lang="en-US" sz="2800" dirty="0"/>
              <a:t> and Arvind </a:t>
            </a:r>
            <a:r>
              <a:rPr lang="en-US" sz="2800" dirty="0" err="1"/>
              <a:t>Seshan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r>
              <a:rPr lang="en-US" sz="2800" dirty="0"/>
              <a:t>More lessons at </a:t>
            </a:r>
            <a:r>
              <a:rPr lang="en-US" sz="2800" dirty="0">
                <a:hlinkClick r:id="rId3"/>
              </a:rPr>
              <a:t>www.ev3lessons.com</a:t>
            </a:r>
            <a:r>
              <a:rPr lang="en-US" sz="2800" dirty="0"/>
              <a:t> and </a:t>
            </a:r>
            <a:r>
              <a:rPr lang="en-US" sz="2800" dirty="0">
                <a:hlinkClick r:id="rId4"/>
              </a:rPr>
              <a:t>www.flltutorials.com</a:t>
            </a:r>
            <a:endParaRPr lang="en-US" sz="2800" dirty="0"/>
          </a:p>
          <a:p>
            <a:pPr marL="342900" indent="-342900">
              <a:buFont typeface="Arial" charset="0"/>
              <a:buChar char="•"/>
            </a:pP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2018, FLL Tutorials, Last Edit 8/11/2018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This work is licensed under a 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Creative Commons Attribution-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NonCommercial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ShareAlike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  <a:hlinkClick r:id="rId5"/>
              </a:rPr>
              <a:t> 4.0 International License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Helvetica Neue"/>
              </a:rPr>
              <a:t>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4374B7"/>
              </a:solidFill>
              <a:effectLst/>
              <a:latin typeface="Helvetica Neue"/>
            </a:endParaRPr>
          </a:p>
        </p:txBody>
      </p:sp>
      <p:pic>
        <p:nvPicPr>
          <p:cNvPr id="7" name="Picture 2" descr="Creative Commons License">
            <a:hlinkClick r:id="rId5"/>
            <a:extLst>
              <a:ext uri="{FF2B5EF4-FFF2-40B4-BE49-F238E27FC236}">
                <a16:creationId xmlns:a16="http://schemas.microsoft.com/office/drawing/2014/main" id="{71968487-B24C-AE47-A58F-96C46B6E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2487" y="416067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11100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robot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botdesign" id="{AAEEB24F-C2B2-234D-BA53-A235E4BCEC08}" vid="{075A3DC6-4613-2647-AB36-C1FCFF28F909}"/>
    </a:ext>
  </a:extLst>
</a:theme>
</file>

<file path=ppt/theme/theme5.xml><?xml version="1.0" encoding="utf-8"?>
<a:theme xmlns:a="http://schemas.openxmlformats.org/drawingml/2006/main" name="1_beginner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ginner" id="{AEF29D72-34CC-C448-A679-08550D2D21D1}" vid="{04B54D62-7BE5-DF47-9F85-5B9FEF4E3E09}"/>
    </a:ext>
  </a:extLst>
</a:theme>
</file>

<file path=ppt/theme/theme6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gineeringJournal" id="{97721FB4-21DC-6D4C-AC10-5E4545120761}" vid="{EB585347-F0B4-B74F-BF80-5185492EFC16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15175</TotalTime>
  <Words>358</Words>
  <Application>Microsoft Macintosh PowerPoint</Application>
  <PresentationFormat>On-screen Show (4:3)</PresentationFormat>
  <Paragraphs>52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Gill Sans MT</vt:lpstr>
      <vt:lpstr>Helvetica Neue</vt:lpstr>
      <vt:lpstr>Wingdings 2</vt:lpstr>
      <vt:lpstr>Essential</vt:lpstr>
      <vt:lpstr>beginner</vt:lpstr>
      <vt:lpstr>Custom Design</vt:lpstr>
      <vt:lpstr>robotdesign</vt:lpstr>
      <vt:lpstr>1_beginner</vt:lpstr>
      <vt:lpstr>1_Custom Design</vt:lpstr>
      <vt:lpstr>Dividend</vt:lpstr>
      <vt:lpstr>Lesson 1:  Introduction to NAvigation</vt:lpstr>
      <vt:lpstr>What is navigation in FIRST LEGO League?</vt:lpstr>
      <vt:lpstr>Navigating reliably in FIRST LEGO League</vt:lpstr>
      <vt:lpstr>DISCUSSION</vt:lpstr>
      <vt:lpstr>Selecting a route</vt:lpstr>
      <vt:lpstr>Possible Solution (Yellow)</vt:lpstr>
      <vt:lpstr>Possible Solution (RED)</vt:lpstr>
      <vt:lpstr>What’s NExt</vt:lpstr>
      <vt:lpstr>Credits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Menu System</dc:title>
  <dc:creator>Sanjay Seshan</dc:creator>
  <cp:lastModifiedBy>Sanjay Seshan</cp:lastModifiedBy>
  <cp:revision>218</cp:revision>
  <cp:lastPrinted>2016-08-04T16:20:00Z</cp:lastPrinted>
  <dcterms:created xsi:type="dcterms:W3CDTF">2014-10-28T21:59:38Z</dcterms:created>
  <dcterms:modified xsi:type="dcterms:W3CDTF">2018-08-16T13:58:20Z</dcterms:modified>
</cp:coreProperties>
</file>

<file path=docProps/thumbnail.jpeg>
</file>